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Lst>
  <p:sldSz cy="5143500" cx="9144000"/>
  <p:notesSz cx="6858000" cy="9144000"/>
  <p:embeddedFontLst>
    <p:embeddedFont>
      <p:font typeface="Comfortaa"/>
      <p:regular r:id="rId15"/>
      <p:bold r:id="rId1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font" Target="fonts/Comfortaa-regular.fntdata"/><Relationship Id="rId14" Type="http://schemas.openxmlformats.org/officeDocument/2006/relationships/slide" Target="slides/slide9.xml"/><Relationship Id="rId16" Type="http://schemas.openxmlformats.org/officeDocument/2006/relationships/font" Target="fonts/Comfortaa-bold.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ge956e78ef4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ge956e78ef4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ge956e78ef4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ge956e78ef4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e956e78ef4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e956e78ef4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e956e78ef4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e956e78ef4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e956e78ef4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e956e78ef4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e956e78ef4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e956e78ef4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e956e78ef4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e956e78ef4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e956e78ef4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e956e78ef4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7.png"/><Relationship Id="rId4" Type="http://schemas.openxmlformats.org/officeDocument/2006/relationships/image" Target="../media/image2.png"/><Relationship Id="rId5" Type="http://schemas.openxmlformats.org/officeDocument/2006/relationships/image" Target="../media/image4.png"/><Relationship Id="rId6" Type="http://schemas.openxmlformats.org/officeDocument/2006/relationships/image" Target="../media/image6.png"/><Relationship Id="rId7" Type="http://schemas.openxmlformats.org/officeDocument/2006/relationships/image" Target="../media/image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7.png"/><Relationship Id="rId4" Type="http://schemas.openxmlformats.org/officeDocument/2006/relationships/image" Target="../media/image11.png"/><Relationship Id="rId5"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7.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7.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7.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7.png"/><Relationship Id="rId4" Type="http://schemas.openxmlformats.org/officeDocument/2006/relationships/image" Target="../media/image9.png"/><Relationship Id="rId5" Type="http://schemas.openxmlformats.org/officeDocument/2006/relationships/image" Target="../media/image10.png"/><Relationship Id="rId6"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0" y="3659350"/>
            <a:ext cx="4290000" cy="903600"/>
          </a:xfrm>
          <a:prstGeom prst="rect">
            <a:avLst/>
          </a:prstGeom>
        </p:spPr>
        <p:txBody>
          <a:bodyPr anchorCtr="0" anchor="b" bIns="91425" lIns="91425" spcFirstLastPara="1" rIns="91425" wrap="square" tIns="91425">
            <a:normAutofit fontScale="90000"/>
          </a:bodyPr>
          <a:lstStyle/>
          <a:p>
            <a:pPr indent="0" lvl="0" marL="0" marR="0" rtl="0" algn="l">
              <a:lnSpc>
                <a:spcPct val="100000"/>
              </a:lnSpc>
              <a:spcBef>
                <a:spcPts val="0"/>
              </a:spcBef>
              <a:spcAft>
                <a:spcPts val="0"/>
              </a:spcAft>
              <a:buNone/>
            </a:pPr>
            <a:r>
              <a:rPr lang="es" sz="2800">
                <a:solidFill>
                  <a:schemeClr val="dk2"/>
                </a:solidFill>
                <a:latin typeface="Comfortaa"/>
                <a:ea typeface="Comfortaa"/>
                <a:cs typeface="Comfortaa"/>
                <a:sym typeface="Comfortaa"/>
              </a:rPr>
              <a:t>Mendoza Toledo Oscar</a:t>
            </a:r>
            <a:endParaRPr sz="2800">
              <a:solidFill>
                <a:schemeClr val="dk2"/>
              </a:solidFill>
              <a:latin typeface="Comfortaa"/>
              <a:ea typeface="Comfortaa"/>
              <a:cs typeface="Comfortaa"/>
              <a:sym typeface="Comfortaa"/>
            </a:endParaRPr>
          </a:p>
          <a:p>
            <a:pPr indent="0" lvl="0" marL="0" marR="0" rtl="0" algn="l">
              <a:lnSpc>
                <a:spcPct val="100000"/>
              </a:lnSpc>
              <a:spcBef>
                <a:spcPts val="0"/>
              </a:spcBef>
              <a:spcAft>
                <a:spcPts val="0"/>
              </a:spcAft>
              <a:buNone/>
            </a:pPr>
            <a:r>
              <a:rPr lang="es" sz="2800">
                <a:solidFill>
                  <a:schemeClr val="dk2"/>
                </a:solidFill>
                <a:latin typeface="Comfortaa"/>
                <a:ea typeface="Comfortaa"/>
                <a:cs typeface="Comfortaa"/>
                <a:sym typeface="Comfortaa"/>
              </a:rPr>
              <a:t>Cómputo Móvil</a:t>
            </a:r>
            <a:endParaRPr sz="4400">
              <a:latin typeface="Comfortaa"/>
              <a:ea typeface="Comfortaa"/>
              <a:cs typeface="Comfortaa"/>
              <a:sym typeface="Comfortaa"/>
            </a:endParaRPr>
          </a:p>
        </p:txBody>
      </p:sp>
      <p:sp>
        <p:nvSpPr>
          <p:cNvPr id="55" name="Google Shape;55;p13"/>
          <p:cNvSpPr txBox="1"/>
          <p:nvPr>
            <p:ph idx="1" type="subTitle"/>
          </p:nvPr>
        </p:nvSpPr>
        <p:spPr>
          <a:xfrm>
            <a:off x="311700" y="2571750"/>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s">
                <a:solidFill>
                  <a:srgbClr val="F1A04F"/>
                </a:solidFill>
                <a:latin typeface="Comfortaa"/>
                <a:ea typeface="Comfortaa"/>
                <a:cs typeface="Comfortaa"/>
                <a:sym typeface="Comfortaa"/>
              </a:rPr>
              <a:t>Rápido, bueno y barato</a:t>
            </a:r>
            <a:endParaRPr>
              <a:solidFill>
                <a:srgbClr val="F1A04F"/>
              </a:solidFill>
              <a:latin typeface="Comfortaa"/>
              <a:ea typeface="Comfortaa"/>
              <a:cs typeface="Comfortaa"/>
              <a:sym typeface="Comfortaa"/>
            </a:endParaRPr>
          </a:p>
        </p:txBody>
      </p:sp>
      <p:pic>
        <p:nvPicPr>
          <p:cNvPr id="56" name="Google Shape;56;p13"/>
          <p:cNvPicPr preferRelativeResize="0"/>
          <p:nvPr/>
        </p:nvPicPr>
        <p:blipFill rotWithShape="1">
          <a:blip r:embed="rId3">
            <a:alphaModFix/>
          </a:blip>
          <a:srcRect b="50413" l="30994" r="26629" t="9024"/>
          <a:stretch/>
        </p:blipFill>
        <p:spPr>
          <a:xfrm>
            <a:off x="3282950" y="80025"/>
            <a:ext cx="2750850" cy="2633075"/>
          </a:xfrm>
          <a:prstGeom prst="rect">
            <a:avLst/>
          </a:prstGeom>
          <a:noFill/>
          <a:ln>
            <a:noFill/>
          </a:ln>
        </p:spPr>
      </p:pic>
      <p:sp>
        <p:nvSpPr>
          <p:cNvPr id="57" name="Google Shape;57;p13"/>
          <p:cNvSpPr/>
          <p:nvPr/>
        </p:nvSpPr>
        <p:spPr>
          <a:xfrm>
            <a:off x="0" y="4562950"/>
            <a:ext cx="9144000" cy="572700"/>
          </a:xfrm>
          <a:prstGeom prst="rect">
            <a:avLst/>
          </a:prstGeom>
          <a:solidFill>
            <a:srgbClr val="F1A0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sp>
        <p:nvSpPr>
          <p:cNvPr id="62" name="Google Shape;62;p14"/>
          <p:cNvSpPr txBox="1"/>
          <p:nvPr>
            <p:ph type="title"/>
          </p:nvPr>
        </p:nvSpPr>
        <p:spPr>
          <a:xfrm>
            <a:off x="884950" y="145463"/>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latin typeface="Comfortaa"/>
                <a:ea typeface="Comfortaa"/>
                <a:cs typeface="Comfortaa"/>
                <a:sym typeface="Comfortaa"/>
              </a:rPr>
              <a:t>¿Qué es </a:t>
            </a:r>
            <a:r>
              <a:rPr b="1" lang="es">
                <a:solidFill>
                  <a:srgbClr val="F1A04F"/>
                </a:solidFill>
                <a:latin typeface="Comfortaa"/>
                <a:ea typeface="Comfortaa"/>
                <a:cs typeface="Comfortaa"/>
                <a:sym typeface="Comfortaa"/>
              </a:rPr>
              <a:t>Yummy</a:t>
            </a:r>
            <a:r>
              <a:rPr lang="es">
                <a:latin typeface="Comfortaa"/>
                <a:ea typeface="Comfortaa"/>
                <a:cs typeface="Comfortaa"/>
                <a:sym typeface="Comfortaa"/>
              </a:rPr>
              <a:t>?</a:t>
            </a:r>
            <a:endParaRPr>
              <a:latin typeface="Comfortaa"/>
              <a:ea typeface="Comfortaa"/>
              <a:cs typeface="Comfortaa"/>
              <a:sym typeface="Comfortaa"/>
            </a:endParaRPr>
          </a:p>
        </p:txBody>
      </p:sp>
      <p:sp>
        <p:nvSpPr>
          <p:cNvPr id="63" name="Google Shape;63;p14"/>
          <p:cNvSpPr txBox="1"/>
          <p:nvPr>
            <p:ph idx="1" type="body"/>
          </p:nvPr>
        </p:nvSpPr>
        <p:spPr>
          <a:xfrm>
            <a:off x="311700" y="1009325"/>
            <a:ext cx="4651200" cy="3348900"/>
          </a:xfrm>
          <a:prstGeom prst="rect">
            <a:avLst/>
          </a:prstGeom>
        </p:spPr>
        <p:txBody>
          <a:bodyPr anchorCtr="0" anchor="t" bIns="91425" lIns="91425" spcFirstLastPara="1" rIns="91425" wrap="square" tIns="91425">
            <a:normAutofit lnSpcReduction="10000"/>
          </a:bodyPr>
          <a:lstStyle/>
          <a:p>
            <a:pPr indent="0" lvl="0" marL="0" rtl="0" algn="just">
              <a:spcBef>
                <a:spcPts val="0"/>
              </a:spcBef>
              <a:spcAft>
                <a:spcPts val="0"/>
              </a:spcAft>
              <a:buNone/>
            </a:pPr>
            <a:r>
              <a:rPr lang="es">
                <a:latin typeface="Comfortaa"/>
                <a:ea typeface="Comfortaa"/>
                <a:cs typeface="Comfortaa"/>
                <a:sym typeface="Comfortaa"/>
              </a:rPr>
              <a:t>Yummy es una aplicación móvil para hacer pedidos programados de comida a domicilio . </a:t>
            </a:r>
            <a:endParaRPr>
              <a:latin typeface="Comfortaa"/>
              <a:ea typeface="Comfortaa"/>
              <a:cs typeface="Comfortaa"/>
              <a:sym typeface="Comfortaa"/>
            </a:endParaRPr>
          </a:p>
          <a:p>
            <a:pPr indent="0" lvl="0" marL="0" rtl="0" algn="just">
              <a:spcBef>
                <a:spcPts val="1200"/>
              </a:spcBef>
              <a:spcAft>
                <a:spcPts val="1200"/>
              </a:spcAft>
              <a:buNone/>
            </a:pPr>
            <a:r>
              <a:rPr lang="es">
                <a:latin typeface="Comfortaa"/>
                <a:ea typeface="Comfortaa"/>
                <a:cs typeface="Comfortaa"/>
                <a:sym typeface="Comfortaa"/>
              </a:rPr>
              <a:t>Diseñada para personas que no tienen tiempo para cocinar sus alimentos y está dirigida a la venta de alimentos provenientes de empresas pequeñas para así, mejorar el sector financiero de comercios locales. </a:t>
            </a:r>
            <a:endParaRPr>
              <a:latin typeface="Comfortaa"/>
              <a:ea typeface="Comfortaa"/>
              <a:cs typeface="Comfortaa"/>
              <a:sym typeface="Comfortaa"/>
            </a:endParaRPr>
          </a:p>
        </p:txBody>
      </p:sp>
      <p:sp>
        <p:nvSpPr>
          <p:cNvPr id="64" name="Google Shape;64;p14"/>
          <p:cNvSpPr/>
          <p:nvPr/>
        </p:nvSpPr>
        <p:spPr>
          <a:xfrm>
            <a:off x="0" y="4562950"/>
            <a:ext cx="9144000" cy="572700"/>
          </a:xfrm>
          <a:prstGeom prst="rect">
            <a:avLst/>
          </a:prstGeom>
          <a:solidFill>
            <a:srgbClr val="F1A0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5" name="Google Shape;65;p14"/>
          <p:cNvPicPr preferRelativeResize="0"/>
          <p:nvPr/>
        </p:nvPicPr>
        <p:blipFill rotWithShape="1">
          <a:blip r:embed="rId3">
            <a:alphaModFix/>
          </a:blip>
          <a:srcRect b="50413" l="30994" r="26629" t="9024"/>
          <a:stretch/>
        </p:blipFill>
        <p:spPr>
          <a:xfrm>
            <a:off x="0" y="0"/>
            <a:ext cx="836800" cy="800975"/>
          </a:xfrm>
          <a:prstGeom prst="rect">
            <a:avLst/>
          </a:prstGeom>
          <a:noFill/>
          <a:ln>
            <a:noFill/>
          </a:ln>
        </p:spPr>
      </p:pic>
      <p:cxnSp>
        <p:nvCxnSpPr>
          <p:cNvPr id="66" name="Google Shape;66;p14"/>
          <p:cNvCxnSpPr/>
          <p:nvPr/>
        </p:nvCxnSpPr>
        <p:spPr>
          <a:xfrm flipH="1" rot="10800000">
            <a:off x="-10800" y="848000"/>
            <a:ext cx="9165600" cy="31500"/>
          </a:xfrm>
          <a:prstGeom prst="straightConnector1">
            <a:avLst/>
          </a:prstGeom>
          <a:noFill/>
          <a:ln cap="flat" cmpd="sng" w="9525">
            <a:solidFill>
              <a:schemeClr val="dk2"/>
            </a:solidFill>
            <a:prstDash val="solid"/>
            <a:round/>
            <a:headEnd len="med" w="med" type="none"/>
            <a:tailEnd len="med" w="med" type="none"/>
          </a:ln>
          <a:effectLst>
            <a:reflection blurRad="0" dir="5400000" dist="38100" endA="0" endPos="30000" fadeDir="5400012" kx="0" rotWithShape="0" algn="bl" stPos="0" sy="-100000" ky="0"/>
          </a:effectLst>
        </p:spPr>
      </p:cxnSp>
      <p:pic>
        <p:nvPicPr>
          <p:cNvPr id="67" name="Google Shape;67;p14"/>
          <p:cNvPicPr preferRelativeResize="0"/>
          <p:nvPr/>
        </p:nvPicPr>
        <p:blipFill>
          <a:blip r:embed="rId4">
            <a:alphaModFix/>
          </a:blip>
          <a:stretch>
            <a:fillRect/>
          </a:stretch>
        </p:blipFill>
        <p:spPr>
          <a:xfrm>
            <a:off x="5328600" y="897300"/>
            <a:ext cx="3584175" cy="3584175"/>
          </a:xfrm>
          <a:prstGeom prst="rect">
            <a:avLst/>
          </a:prstGeom>
          <a:noFill/>
          <a:ln>
            <a:noFill/>
          </a:ln>
        </p:spPr>
      </p:pic>
      <p:pic>
        <p:nvPicPr>
          <p:cNvPr id="68" name="Google Shape;68;p14"/>
          <p:cNvPicPr preferRelativeResize="0"/>
          <p:nvPr/>
        </p:nvPicPr>
        <p:blipFill>
          <a:blip r:embed="rId5">
            <a:alphaModFix/>
          </a:blip>
          <a:stretch>
            <a:fillRect/>
          </a:stretch>
        </p:blipFill>
        <p:spPr>
          <a:xfrm>
            <a:off x="6215075" y="2469988"/>
            <a:ext cx="341149" cy="341149"/>
          </a:xfrm>
          <a:prstGeom prst="rect">
            <a:avLst/>
          </a:prstGeom>
          <a:noFill/>
          <a:ln>
            <a:noFill/>
          </a:ln>
        </p:spPr>
      </p:pic>
      <p:pic>
        <p:nvPicPr>
          <p:cNvPr id="69" name="Google Shape;69;p14"/>
          <p:cNvPicPr preferRelativeResize="0"/>
          <p:nvPr/>
        </p:nvPicPr>
        <p:blipFill>
          <a:blip r:embed="rId6">
            <a:alphaModFix/>
          </a:blip>
          <a:stretch>
            <a:fillRect/>
          </a:stretch>
        </p:blipFill>
        <p:spPr>
          <a:xfrm>
            <a:off x="6601824" y="2469986"/>
            <a:ext cx="341150" cy="341150"/>
          </a:xfrm>
          <a:prstGeom prst="rect">
            <a:avLst/>
          </a:prstGeom>
          <a:noFill/>
          <a:ln>
            <a:noFill/>
          </a:ln>
        </p:spPr>
      </p:pic>
      <p:pic>
        <p:nvPicPr>
          <p:cNvPr id="70" name="Google Shape;70;p14"/>
          <p:cNvPicPr preferRelativeResize="0"/>
          <p:nvPr/>
        </p:nvPicPr>
        <p:blipFill>
          <a:blip r:embed="rId7">
            <a:alphaModFix/>
          </a:blip>
          <a:stretch>
            <a:fillRect/>
          </a:stretch>
        </p:blipFill>
        <p:spPr>
          <a:xfrm>
            <a:off x="6988573" y="2469986"/>
            <a:ext cx="341150" cy="3411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 name="Shape 74"/>
        <p:cNvGrpSpPr/>
        <p:nvPr/>
      </p:nvGrpSpPr>
      <p:grpSpPr>
        <a:xfrm>
          <a:off x="0" y="0"/>
          <a:ext cx="0" cy="0"/>
          <a:chOff x="0" y="0"/>
          <a:chExt cx="0" cy="0"/>
        </a:xfrm>
      </p:grpSpPr>
      <p:sp>
        <p:nvSpPr>
          <p:cNvPr id="75" name="Google Shape;75;p15"/>
          <p:cNvSpPr txBox="1"/>
          <p:nvPr>
            <p:ph type="title"/>
          </p:nvPr>
        </p:nvSpPr>
        <p:spPr>
          <a:xfrm>
            <a:off x="884950" y="145463"/>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latin typeface="Comfortaa"/>
                <a:ea typeface="Comfortaa"/>
                <a:cs typeface="Comfortaa"/>
                <a:sym typeface="Comfortaa"/>
              </a:rPr>
              <a:t>¿Qué es </a:t>
            </a:r>
            <a:r>
              <a:rPr b="1" lang="es">
                <a:solidFill>
                  <a:srgbClr val="F1A04F"/>
                </a:solidFill>
                <a:latin typeface="Comfortaa"/>
                <a:ea typeface="Comfortaa"/>
                <a:cs typeface="Comfortaa"/>
                <a:sym typeface="Comfortaa"/>
              </a:rPr>
              <a:t>Yummy</a:t>
            </a:r>
            <a:r>
              <a:rPr lang="es">
                <a:latin typeface="Comfortaa"/>
                <a:ea typeface="Comfortaa"/>
                <a:cs typeface="Comfortaa"/>
                <a:sym typeface="Comfortaa"/>
              </a:rPr>
              <a:t>?</a:t>
            </a:r>
            <a:endParaRPr>
              <a:latin typeface="Comfortaa"/>
              <a:ea typeface="Comfortaa"/>
              <a:cs typeface="Comfortaa"/>
              <a:sym typeface="Comfortaa"/>
            </a:endParaRPr>
          </a:p>
        </p:txBody>
      </p:sp>
      <p:sp>
        <p:nvSpPr>
          <p:cNvPr id="76" name="Google Shape;76;p15"/>
          <p:cNvSpPr txBox="1"/>
          <p:nvPr>
            <p:ph idx="1" type="body"/>
          </p:nvPr>
        </p:nvSpPr>
        <p:spPr>
          <a:xfrm>
            <a:off x="311700" y="1009325"/>
            <a:ext cx="5460000" cy="33489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rPr lang="es">
                <a:latin typeface="Comfortaa"/>
                <a:ea typeface="Comfortaa"/>
                <a:cs typeface="Comfortaa"/>
                <a:sym typeface="Comfortaa"/>
              </a:rPr>
              <a:t>La mecánica es que el usuario tenga la posibilidad de escoger para cuántos días necesitará el servicio de alimentos y además tener la posibilidad de elegir qué alimentos se incluirán en su paquete.</a:t>
            </a:r>
            <a:endParaRPr>
              <a:latin typeface="Comfortaa"/>
              <a:ea typeface="Comfortaa"/>
              <a:cs typeface="Comfortaa"/>
              <a:sym typeface="Comfortaa"/>
            </a:endParaRPr>
          </a:p>
          <a:p>
            <a:pPr indent="0" lvl="0" marL="0" rtl="0" algn="just">
              <a:spcBef>
                <a:spcPts val="1200"/>
              </a:spcBef>
              <a:spcAft>
                <a:spcPts val="1200"/>
              </a:spcAft>
              <a:buNone/>
            </a:pPr>
            <a:r>
              <a:t/>
            </a:r>
            <a:endParaRPr>
              <a:latin typeface="Comfortaa"/>
              <a:ea typeface="Comfortaa"/>
              <a:cs typeface="Comfortaa"/>
              <a:sym typeface="Comfortaa"/>
            </a:endParaRPr>
          </a:p>
        </p:txBody>
      </p:sp>
      <p:sp>
        <p:nvSpPr>
          <p:cNvPr id="77" name="Google Shape;77;p15"/>
          <p:cNvSpPr/>
          <p:nvPr/>
        </p:nvSpPr>
        <p:spPr>
          <a:xfrm>
            <a:off x="0" y="4562950"/>
            <a:ext cx="9144000" cy="572700"/>
          </a:xfrm>
          <a:prstGeom prst="rect">
            <a:avLst/>
          </a:prstGeom>
          <a:solidFill>
            <a:srgbClr val="F1A0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8" name="Google Shape;78;p15"/>
          <p:cNvPicPr preferRelativeResize="0"/>
          <p:nvPr/>
        </p:nvPicPr>
        <p:blipFill rotWithShape="1">
          <a:blip r:embed="rId3">
            <a:alphaModFix/>
          </a:blip>
          <a:srcRect b="50413" l="30994" r="26629" t="9024"/>
          <a:stretch/>
        </p:blipFill>
        <p:spPr>
          <a:xfrm>
            <a:off x="0" y="0"/>
            <a:ext cx="836800" cy="800975"/>
          </a:xfrm>
          <a:prstGeom prst="rect">
            <a:avLst/>
          </a:prstGeom>
          <a:noFill/>
          <a:ln>
            <a:noFill/>
          </a:ln>
        </p:spPr>
      </p:pic>
      <p:cxnSp>
        <p:nvCxnSpPr>
          <p:cNvPr id="79" name="Google Shape;79;p15"/>
          <p:cNvCxnSpPr/>
          <p:nvPr/>
        </p:nvCxnSpPr>
        <p:spPr>
          <a:xfrm flipH="1" rot="10800000">
            <a:off x="-10800" y="848000"/>
            <a:ext cx="9165600" cy="31500"/>
          </a:xfrm>
          <a:prstGeom prst="straightConnector1">
            <a:avLst/>
          </a:prstGeom>
          <a:noFill/>
          <a:ln cap="flat" cmpd="sng" w="9525">
            <a:solidFill>
              <a:schemeClr val="dk2"/>
            </a:solidFill>
            <a:prstDash val="solid"/>
            <a:round/>
            <a:headEnd len="med" w="med" type="none"/>
            <a:tailEnd len="med" w="med" type="none"/>
          </a:ln>
          <a:effectLst>
            <a:reflection blurRad="0" dir="5400000" dist="38100" endA="0" endPos="30000" fadeDir="5400012" kx="0" rotWithShape="0" algn="bl" stPos="0" sy="-100000" ky="0"/>
          </a:effectLst>
        </p:spPr>
      </p:cxnSp>
      <p:grpSp>
        <p:nvGrpSpPr>
          <p:cNvPr id="80" name="Google Shape;80;p15"/>
          <p:cNvGrpSpPr/>
          <p:nvPr/>
        </p:nvGrpSpPr>
        <p:grpSpPr>
          <a:xfrm>
            <a:off x="5947239" y="66949"/>
            <a:ext cx="2800306" cy="4585561"/>
            <a:chOff x="5892500" y="180600"/>
            <a:chExt cx="2619802" cy="4287575"/>
          </a:xfrm>
        </p:grpSpPr>
        <p:pic>
          <p:nvPicPr>
            <p:cNvPr id="81" name="Google Shape;81;p15"/>
            <p:cNvPicPr preferRelativeResize="0"/>
            <p:nvPr/>
          </p:nvPicPr>
          <p:blipFill>
            <a:blip r:embed="rId4">
              <a:alphaModFix/>
            </a:blip>
            <a:stretch>
              <a:fillRect/>
            </a:stretch>
          </p:blipFill>
          <p:spPr>
            <a:xfrm>
              <a:off x="6191150" y="544000"/>
              <a:ext cx="2123175" cy="3774974"/>
            </a:xfrm>
            <a:prstGeom prst="rect">
              <a:avLst/>
            </a:prstGeom>
            <a:noFill/>
            <a:ln>
              <a:noFill/>
            </a:ln>
          </p:spPr>
        </p:pic>
        <p:pic>
          <p:nvPicPr>
            <p:cNvPr id="82" name="Google Shape;82;p15"/>
            <p:cNvPicPr preferRelativeResize="0"/>
            <p:nvPr/>
          </p:nvPicPr>
          <p:blipFill rotWithShape="1">
            <a:blip r:embed="rId5">
              <a:alphaModFix/>
            </a:blip>
            <a:srcRect b="4012" l="34637" r="38877" t="7027"/>
            <a:stretch/>
          </p:blipFill>
          <p:spPr>
            <a:xfrm>
              <a:off x="5892500" y="180600"/>
              <a:ext cx="2619802" cy="4287575"/>
            </a:xfrm>
            <a:prstGeom prst="rect">
              <a:avLst/>
            </a:prstGeom>
            <a:noFill/>
            <a:ln>
              <a:noFill/>
            </a:ln>
          </p:spPr>
        </p:pic>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16"/>
          <p:cNvSpPr txBox="1"/>
          <p:nvPr>
            <p:ph type="title"/>
          </p:nvPr>
        </p:nvSpPr>
        <p:spPr>
          <a:xfrm>
            <a:off x="884950" y="145463"/>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latin typeface="Comfortaa"/>
                <a:ea typeface="Comfortaa"/>
                <a:cs typeface="Comfortaa"/>
                <a:sym typeface="Comfortaa"/>
              </a:rPr>
              <a:t>¿Qué es </a:t>
            </a:r>
            <a:r>
              <a:rPr b="1" lang="es">
                <a:solidFill>
                  <a:srgbClr val="F1A04F"/>
                </a:solidFill>
                <a:latin typeface="Comfortaa"/>
                <a:ea typeface="Comfortaa"/>
                <a:cs typeface="Comfortaa"/>
                <a:sym typeface="Comfortaa"/>
              </a:rPr>
              <a:t>Yummy</a:t>
            </a:r>
            <a:r>
              <a:rPr b="1" lang="es">
                <a:latin typeface="Comfortaa"/>
                <a:ea typeface="Comfortaa"/>
                <a:cs typeface="Comfortaa"/>
                <a:sym typeface="Comfortaa"/>
              </a:rPr>
              <a:t>TRUST</a:t>
            </a:r>
            <a:r>
              <a:rPr lang="es">
                <a:latin typeface="Comfortaa"/>
                <a:ea typeface="Comfortaa"/>
                <a:cs typeface="Comfortaa"/>
                <a:sym typeface="Comfortaa"/>
              </a:rPr>
              <a:t>?</a:t>
            </a:r>
            <a:endParaRPr>
              <a:latin typeface="Comfortaa"/>
              <a:ea typeface="Comfortaa"/>
              <a:cs typeface="Comfortaa"/>
              <a:sym typeface="Comfortaa"/>
            </a:endParaRPr>
          </a:p>
        </p:txBody>
      </p:sp>
      <p:sp>
        <p:nvSpPr>
          <p:cNvPr id="88" name="Google Shape;88;p16"/>
          <p:cNvSpPr txBox="1"/>
          <p:nvPr>
            <p:ph idx="1" type="body"/>
          </p:nvPr>
        </p:nvSpPr>
        <p:spPr>
          <a:xfrm>
            <a:off x="311700" y="1009325"/>
            <a:ext cx="4651200" cy="3348900"/>
          </a:xfrm>
          <a:prstGeom prst="rect">
            <a:avLst/>
          </a:prstGeom>
        </p:spPr>
        <p:txBody>
          <a:bodyPr anchorCtr="0" anchor="t" bIns="91425" lIns="91425" spcFirstLastPara="1" rIns="91425" wrap="square" tIns="91425">
            <a:normAutofit lnSpcReduction="10000"/>
          </a:bodyPr>
          <a:lstStyle/>
          <a:p>
            <a:pPr indent="0" lvl="0" marL="0" rtl="0" algn="just">
              <a:spcBef>
                <a:spcPts val="0"/>
              </a:spcBef>
              <a:spcAft>
                <a:spcPts val="1200"/>
              </a:spcAft>
              <a:buNone/>
            </a:pPr>
            <a:r>
              <a:rPr lang="es">
                <a:latin typeface="Comfortaa"/>
                <a:ea typeface="Comfortaa"/>
                <a:cs typeface="Comfortaa"/>
                <a:sym typeface="Comfortaa"/>
              </a:rPr>
              <a:t>Es una opción para que los dueños de restaurantes paguen por el envío de los pedidos programados. Por ejemplo, si un usuario hace una compra de un paquete de un restaurante de 7 días, el restaurante puede agregar el costo del envío en su precio final para que el usuario no pague el envío de los pedidos y así tenga mayor calificación este restaurante. </a:t>
            </a:r>
            <a:endParaRPr>
              <a:latin typeface="Comfortaa"/>
              <a:ea typeface="Comfortaa"/>
              <a:cs typeface="Comfortaa"/>
              <a:sym typeface="Comfortaa"/>
            </a:endParaRPr>
          </a:p>
        </p:txBody>
      </p:sp>
      <p:sp>
        <p:nvSpPr>
          <p:cNvPr id="89" name="Google Shape;89;p16"/>
          <p:cNvSpPr/>
          <p:nvPr/>
        </p:nvSpPr>
        <p:spPr>
          <a:xfrm>
            <a:off x="0" y="4562950"/>
            <a:ext cx="9144000" cy="572700"/>
          </a:xfrm>
          <a:prstGeom prst="rect">
            <a:avLst/>
          </a:prstGeom>
          <a:solidFill>
            <a:srgbClr val="F1A0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0" name="Google Shape;90;p16"/>
          <p:cNvPicPr preferRelativeResize="0"/>
          <p:nvPr/>
        </p:nvPicPr>
        <p:blipFill rotWithShape="1">
          <a:blip r:embed="rId3">
            <a:alphaModFix/>
          </a:blip>
          <a:srcRect b="50413" l="30994" r="26629" t="9024"/>
          <a:stretch/>
        </p:blipFill>
        <p:spPr>
          <a:xfrm>
            <a:off x="0" y="0"/>
            <a:ext cx="836800" cy="800975"/>
          </a:xfrm>
          <a:prstGeom prst="rect">
            <a:avLst/>
          </a:prstGeom>
          <a:noFill/>
          <a:ln>
            <a:noFill/>
          </a:ln>
        </p:spPr>
      </p:pic>
      <p:cxnSp>
        <p:nvCxnSpPr>
          <p:cNvPr id="91" name="Google Shape;91;p16"/>
          <p:cNvCxnSpPr/>
          <p:nvPr/>
        </p:nvCxnSpPr>
        <p:spPr>
          <a:xfrm flipH="1" rot="10800000">
            <a:off x="-10800" y="848000"/>
            <a:ext cx="9165600" cy="31500"/>
          </a:xfrm>
          <a:prstGeom prst="straightConnector1">
            <a:avLst/>
          </a:prstGeom>
          <a:noFill/>
          <a:ln cap="flat" cmpd="sng" w="9525">
            <a:solidFill>
              <a:schemeClr val="dk2"/>
            </a:solidFill>
            <a:prstDash val="solid"/>
            <a:round/>
            <a:headEnd len="med" w="med" type="none"/>
            <a:tailEnd len="med" w="med" type="none"/>
          </a:ln>
          <a:effectLst>
            <a:reflection blurRad="0" dir="5400000" dist="38100" endA="0" endPos="30000" fadeDir="5400012" kx="0" rotWithShape="0" algn="bl" stPos="0" sy="-100000" ky="0"/>
          </a:effectLst>
        </p:spPr>
      </p:cxnSp>
      <p:pic>
        <p:nvPicPr>
          <p:cNvPr id="92" name="Google Shape;92;p16"/>
          <p:cNvPicPr preferRelativeResize="0"/>
          <p:nvPr/>
        </p:nvPicPr>
        <p:blipFill>
          <a:blip r:embed="rId4">
            <a:alphaModFix/>
          </a:blip>
          <a:stretch>
            <a:fillRect/>
          </a:stretch>
        </p:blipFill>
        <p:spPr>
          <a:xfrm>
            <a:off x="5350875" y="451800"/>
            <a:ext cx="3378650" cy="33786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17"/>
          <p:cNvSpPr txBox="1"/>
          <p:nvPr>
            <p:ph type="title"/>
          </p:nvPr>
        </p:nvSpPr>
        <p:spPr>
          <a:xfrm>
            <a:off x="908500" y="114138"/>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s">
                <a:latin typeface="Comfortaa"/>
                <a:ea typeface="Comfortaa"/>
                <a:cs typeface="Comfortaa"/>
                <a:sym typeface="Comfortaa"/>
              </a:rPr>
              <a:t>¿Por qué</a:t>
            </a:r>
            <a:r>
              <a:rPr lang="es">
                <a:latin typeface="Comfortaa"/>
                <a:ea typeface="Comfortaa"/>
                <a:cs typeface="Comfortaa"/>
                <a:sym typeface="Comfortaa"/>
              </a:rPr>
              <a:t> </a:t>
            </a:r>
            <a:r>
              <a:rPr b="1" lang="es">
                <a:solidFill>
                  <a:srgbClr val="F1A04F"/>
                </a:solidFill>
                <a:latin typeface="Comfortaa"/>
                <a:ea typeface="Comfortaa"/>
                <a:cs typeface="Comfortaa"/>
                <a:sym typeface="Comfortaa"/>
              </a:rPr>
              <a:t>Yummy</a:t>
            </a:r>
            <a:r>
              <a:rPr lang="es">
                <a:latin typeface="Comfortaa"/>
                <a:ea typeface="Comfortaa"/>
                <a:cs typeface="Comfortaa"/>
                <a:sym typeface="Comfortaa"/>
              </a:rPr>
              <a:t>?</a:t>
            </a:r>
            <a:endParaRPr/>
          </a:p>
        </p:txBody>
      </p:sp>
      <p:sp>
        <p:nvSpPr>
          <p:cNvPr id="98" name="Google Shape;98;p17"/>
          <p:cNvSpPr txBox="1"/>
          <p:nvPr>
            <p:ph idx="1" type="body"/>
          </p:nvPr>
        </p:nvSpPr>
        <p:spPr>
          <a:xfrm>
            <a:off x="178200" y="1118325"/>
            <a:ext cx="8711100" cy="32058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Font typeface="Comfortaa"/>
              <a:buChar char="●"/>
            </a:pPr>
            <a:r>
              <a:rPr lang="es">
                <a:latin typeface="Comfortaa"/>
                <a:ea typeface="Comfortaa"/>
                <a:cs typeface="Comfortaa"/>
                <a:sym typeface="Comfortaa"/>
              </a:rPr>
              <a:t>Con la llegada de la pandemia, las familias del mundo se han visto en la necesidad de buscar formas diferentes para obtener ingresos y por esta razón han surgido miles de negocios nuevos</a:t>
            </a:r>
            <a:endParaRPr>
              <a:latin typeface="Comfortaa"/>
              <a:ea typeface="Comfortaa"/>
              <a:cs typeface="Comfortaa"/>
              <a:sym typeface="Comfortaa"/>
            </a:endParaRPr>
          </a:p>
          <a:p>
            <a:pPr indent="-342900" lvl="0" marL="457200" rtl="0" algn="l">
              <a:spcBef>
                <a:spcPts val="0"/>
              </a:spcBef>
              <a:spcAft>
                <a:spcPts val="0"/>
              </a:spcAft>
              <a:buSzPts val="1800"/>
              <a:buFont typeface="Comfortaa"/>
              <a:buChar char="●"/>
            </a:pPr>
            <a:r>
              <a:rPr lang="es">
                <a:latin typeface="Comfortaa"/>
                <a:ea typeface="Comfortaa"/>
                <a:cs typeface="Comfortaa"/>
                <a:sym typeface="Comfortaa"/>
              </a:rPr>
              <a:t>La vida tan activa que llevamos ha hecho que el tiempo para preparar nuestras comidas haya disminuido, dando como resultado comidas caras, no caceras y no muy saludables. </a:t>
            </a:r>
            <a:endParaRPr>
              <a:latin typeface="Comfortaa"/>
              <a:ea typeface="Comfortaa"/>
              <a:cs typeface="Comfortaa"/>
              <a:sym typeface="Comfortaa"/>
            </a:endParaRPr>
          </a:p>
          <a:p>
            <a:pPr indent="-342900" lvl="0" marL="457200" rtl="0" algn="l">
              <a:spcBef>
                <a:spcPts val="0"/>
              </a:spcBef>
              <a:spcAft>
                <a:spcPts val="0"/>
              </a:spcAft>
              <a:buSzPts val="1800"/>
              <a:buFont typeface="Comfortaa"/>
              <a:buChar char="●"/>
            </a:pPr>
            <a:r>
              <a:rPr lang="es">
                <a:latin typeface="Comfortaa"/>
                <a:ea typeface="Comfortaa"/>
                <a:cs typeface="Comfortaa"/>
                <a:sym typeface="Comfortaa"/>
              </a:rPr>
              <a:t>Es por esto que </a:t>
            </a:r>
            <a:r>
              <a:rPr b="1" lang="es">
                <a:solidFill>
                  <a:srgbClr val="F1A04F"/>
                </a:solidFill>
                <a:latin typeface="Comfortaa"/>
                <a:ea typeface="Comfortaa"/>
                <a:cs typeface="Comfortaa"/>
                <a:sym typeface="Comfortaa"/>
              </a:rPr>
              <a:t>Yummy</a:t>
            </a:r>
            <a:r>
              <a:rPr lang="es">
                <a:latin typeface="Comfortaa"/>
                <a:ea typeface="Comfortaa"/>
                <a:cs typeface="Comfortaa"/>
                <a:sym typeface="Comfortaa"/>
              </a:rPr>
              <a:t> es la mejor opción para comer rico, bueno y barato</a:t>
            </a:r>
            <a:endParaRPr>
              <a:latin typeface="Comfortaa"/>
              <a:ea typeface="Comfortaa"/>
              <a:cs typeface="Comfortaa"/>
              <a:sym typeface="Comfortaa"/>
            </a:endParaRPr>
          </a:p>
        </p:txBody>
      </p:sp>
      <p:sp>
        <p:nvSpPr>
          <p:cNvPr id="99" name="Google Shape;99;p17"/>
          <p:cNvSpPr/>
          <p:nvPr/>
        </p:nvSpPr>
        <p:spPr>
          <a:xfrm>
            <a:off x="0" y="4562950"/>
            <a:ext cx="9144000" cy="572700"/>
          </a:xfrm>
          <a:prstGeom prst="rect">
            <a:avLst/>
          </a:prstGeom>
          <a:solidFill>
            <a:srgbClr val="F1A0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0" name="Google Shape;100;p17"/>
          <p:cNvPicPr preferRelativeResize="0"/>
          <p:nvPr/>
        </p:nvPicPr>
        <p:blipFill rotWithShape="1">
          <a:blip r:embed="rId3">
            <a:alphaModFix/>
          </a:blip>
          <a:srcRect b="50413" l="30994" r="26629" t="9024"/>
          <a:stretch/>
        </p:blipFill>
        <p:spPr>
          <a:xfrm>
            <a:off x="0" y="0"/>
            <a:ext cx="836800" cy="800975"/>
          </a:xfrm>
          <a:prstGeom prst="rect">
            <a:avLst/>
          </a:prstGeom>
          <a:noFill/>
          <a:ln>
            <a:noFill/>
          </a:ln>
        </p:spPr>
      </p:pic>
      <p:cxnSp>
        <p:nvCxnSpPr>
          <p:cNvPr id="101" name="Google Shape;101;p17"/>
          <p:cNvCxnSpPr/>
          <p:nvPr/>
        </p:nvCxnSpPr>
        <p:spPr>
          <a:xfrm flipH="1" rot="10800000">
            <a:off x="-10800" y="848000"/>
            <a:ext cx="9165600" cy="31500"/>
          </a:xfrm>
          <a:prstGeom prst="straightConnector1">
            <a:avLst/>
          </a:prstGeom>
          <a:noFill/>
          <a:ln cap="flat" cmpd="sng" w="9525">
            <a:solidFill>
              <a:schemeClr val="dk2"/>
            </a:solidFill>
            <a:prstDash val="solid"/>
            <a:round/>
            <a:headEnd len="med" w="med" type="none"/>
            <a:tailEnd len="med" w="med" type="none"/>
          </a:ln>
          <a:effectLst>
            <a:reflection blurRad="0" dir="5400000" dist="38100" endA="0" endPos="30000" fadeDir="5400012" kx="0" rotWithShape="0" algn="bl" stPos="0" sy="-100000" ky="0"/>
          </a:effectLst>
        </p:spPr>
      </p:cxn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18"/>
          <p:cNvSpPr txBox="1"/>
          <p:nvPr>
            <p:ph type="title"/>
          </p:nvPr>
        </p:nvSpPr>
        <p:spPr>
          <a:xfrm>
            <a:off x="908500" y="114138"/>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s">
                <a:latin typeface="Comfortaa"/>
                <a:ea typeface="Comfortaa"/>
                <a:cs typeface="Comfortaa"/>
                <a:sym typeface="Comfortaa"/>
              </a:rPr>
              <a:t>¿Por qué </a:t>
            </a:r>
            <a:r>
              <a:rPr b="1" lang="es">
                <a:solidFill>
                  <a:srgbClr val="F1A04F"/>
                </a:solidFill>
                <a:latin typeface="Comfortaa"/>
                <a:ea typeface="Comfortaa"/>
                <a:cs typeface="Comfortaa"/>
                <a:sym typeface="Comfortaa"/>
              </a:rPr>
              <a:t>Yummy</a:t>
            </a:r>
            <a:r>
              <a:rPr lang="es">
                <a:latin typeface="Comfortaa"/>
                <a:ea typeface="Comfortaa"/>
                <a:cs typeface="Comfortaa"/>
                <a:sym typeface="Comfortaa"/>
              </a:rPr>
              <a:t>?</a:t>
            </a:r>
            <a:endParaRPr/>
          </a:p>
        </p:txBody>
      </p:sp>
      <p:sp>
        <p:nvSpPr>
          <p:cNvPr id="107" name="Google Shape;107;p18"/>
          <p:cNvSpPr txBox="1"/>
          <p:nvPr>
            <p:ph idx="1" type="body"/>
          </p:nvPr>
        </p:nvSpPr>
        <p:spPr>
          <a:xfrm>
            <a:off x="295975" y="1427300"/>
            <a:ext cx="5683500" cy="18390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s"/>
              <a:t>Yummy es una aplicación gratuita abierta para todo público.</a:t>
            </a:r>
            <a:endParaRPr/>
          </a:p>
          <a:p>
            <a:pPr indent="0" lvl="0" marL="0" rtl="0" algn="l">
              <a:spcBef>
                <a:spcPts val="1200"/>
              </a:spcBef>
              <a:spcAft>
                <a:spcPts val="1200"/>
              </a:spcAft>
              <a:buNone/>
            </a:pPr>
            <a:r>
              <a:rPr lang="es"/>
              <a:t>Por cada pedido que se haga a un restaurante, por servicio de la aplicación, se le resta un 10% del total de la orden.</a:t>
            </a:r>
            <a:endParaRPr/>
          </a:p>
        </p:txBody>
      </p:sp>
      <p:sp>
        <p:nvSpPr>
          <p:cNvPr id="108" name="Google Shape;108;p18"/>
          <p:cNvSpPr/>
          <p:nvPr/>
        </p:nvSpPr>
        <p:spPr>
          <a:xfrm>
            <a:off x="0" y="4562950"/>
            <a:ext cx="9144000" cy="572700"/>
          </a:xfrm>
          <a:prstGeom prst="rect">
            <a:avLst/>
          </a:prstGeom>
          <a:solidFill>
            <a:srgbClr val="F1A0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9" name="Google Shape;109;p18"/>
          <p:cNvPicPr preferRelativeResize="0"/>
          <p:nvPr/>
        </p:nvPicPr>
        <p:blipFill rotWithShape="1">
          <a:blip r:embed="rId3">
            <a:alphaModFix/>
          </a:blip>
          <a:srcRect b="50413" l="30994" r="26629" t="9024"/>
          <a:stretch/>
        </p:blipFill>
        <p:spPr>
          <a:xfrm>
            <a:off x="0" y="0"/>
            <a:ext cx="836800" cy="800975"/>
          </a:xfrm>
          <a:prstGeom prst="rect">
            <a:avLst/>
          </a:prstGeom>
          <a:noFill/>
          <a:ln>
            <a:noFill/>
          </a:ln>
        </p:spPr>
      </p:pic>
      <p:cxnSp>
        <p:nvCxnSpPr>
          <p:cNvPr id="110" name="Google Shape;110;p18"/>
          <p:cNvCxnSpPr/>
          <p:nvPr/>
        </p:nvCxnSpPr>
        <p:spPr>
          <a:xfrm flipH="1" rot="10800000">
            <a:off x="-10800" y="848000"/>
            <a:ext cx="9165600" cy="31500"/>
          </a:xfrm>
          <a:prstGeom prst="straightConnector1">
            <a:avLst/>
          </a:prstGeom>
          <a:noFill/>
          <a:ln cap="flat" cmpd="sng" w="9525">
            <a:solidFill>
              <a:schemeClr val="dk2"/>
            </a:solidFill>
            <a:prstDash val="solid"/>
            <a:round/>
            <a:headEnd len="med" w="med" type="none"/>
            <a:tailEnd len="med" w="med" type="none"/>
          </a:ln>
          <a:effectLst>
            <a:reflection blurRad="0" dir="5400000" dist="38100" endA="0" endPos="30000" fadeDir="5400012" kx="0" rotWithShape="0" algn="bl" stPos="0" sy="-100000" ky="0"/>
          </a:effectLst>
        </p:spPr>
      </p:cxnSp>
      <p:pic>
        <p:nvPicPr>
          <p:cNvPr id="111" name="Google Shape;111;p18"/>
          <p:cNvPicPr preferRelativeResize="0"/>
          <p:nvPr/>
        </p:nvPicPr>
        <p:blipFill>
          <a:blip r:embed="rId4">
            <a:alphaModFix/>
          </a:blip>
          <a:stretch>
            <a:fillRect/>
          </a:stretch>
        </p:blipFill>
        <p:spPr>
          <a:xfrm>
            <a:off x="6139750" y="1463800"/>
            <a:ext cx="2844000" cy="183912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19"/>
          <p:cNvSpPr txBox="1"/>
          <p:nvPr>
            <p:ph type="title"/>
          </p:nvPr>
        </p:nvSpPr>
        <p:spPr>
          <a:xfrm>
            <a:off x="924200" y="184813"/>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latin typeface="Comfortaa"/>
                <a:ea typeface="Comfortaa"/>
                <a:cs typeface="Comfortaa"/>
                <a:sym typeface="Comfortaa"/>
              </a:rPr>
              <a:t>FODA</a:t>
            </a:r>
            <a:endParaRPr>
              <a:latin typeface="Comfortaa"/>
              <a:ea typeface="Comfortaa"/>
              <a:cs typeface="Comfortaa"/>
              <a:sym typeface="Comfortaa"/>
            </a:endParaRPr>
          </a:p>
        </p:txBody>
      </p:sp>
      <p:sp>
        <p:nvSpPr>
          <p:cNvPr id="117" name="Google Shape;117;p19"/>
          <p:cNvSpPr txBox="1"/>
          <p:nvPr>
            <p:ph idx="1" type="body"/>
          </p:nvPr>
        </p:nvSpPr>
        <p:spPr>
          <a:xfrm>
            <a:off x="217475" y="1161800"/>
            <a:ext cx="2055900" cy="3102600"/>
          </a:xfrm>
          <a:prstGeom prst="rect">
            <a:avLst/>
          </a:prstGeom>
        </p:spPr>
        <p:txBody>
          <a:bodyPr anchorCtr="0" anchor="t" bIns="91425" lIns="91425" spcFirstLastPara="1" rIns="91425" wrap="square" tIns="91425">
            <a:normAutofit fontScale="70000" lnSpcReduction="20000"/>
          </a:bodyPr>
          <a:lstStyle/>
          <a:p>
            <a:pPr indent="0" lvl="0" marL="0" rtl="0" algn="ctr">
              <a:spcBef>
                <a:spcPts val="0"/>
              </a:spcBef>
              <a:spcAft>
                <a:spcPts val="0"/>
              </a:spcAft>
              <a:buNone/>
            </a:pPr>
            <a:r>
              <a:rPr lang="es"/>
              <a:t>F</a:t>
            </a:r>
            <a:endParaRPr/>
          </a:p>
          <a:p>
            <a:pPr indent="-319933" lvl="0" marL="457200" rtl="0" algn="just">
              <a:spcBef>
                <a:spcPts val="1200"/>
              </a:spcBef>
              <a:spcAft>
                <a:spcPts val="0"/>
              </a:spcAft>
              <a:buSzPct val="100000"/>
              <a:buChar char="●"/>
            </a:pPr>
            <a:r>
              <a:rPr lang="es" sz="2054"/>
              <a:t>Yummy surge por la necesidad de los restaruantes locales y clientes ocupados</a:t>
            </a:r>
            <a:endParaRPr sz="2054"/>
          </a:p>
          <a:p>
            <a:pPr indent="-319933" lvl="0" marL="457200" rtl="0" algn="just">
              <a:spcBef>
                <a:spcPts val="0"/>
              </a:spcBef>
              <a:spcAft>
                <a:spcPts val="0"/>
              </a:spcAft>
              <a:buSzPct val="100000"/>
              <a:buChar char="●"/>
            </a:pPr>
            <a:r>
              <a:rPr lang="es" sz="2054"/>
              <a:t>Nuevas tecnologías</a:t>
            </a:r>
            <a:endParaRPr sz="2054"/>
          </a:p>
          <a:p>
            <a:pPr indent="-319933" lvl="0" marL="457200" rtl="0" algn="just">
              <a:spcBef>
                <a:spcPts val="0"/>
              </a:spcBef>
              <a:spcAft>
                <a:spcPts val="0"/>
              </a:spcAft>
              <a:buSzPct val="100000"/>
              <a:buChar char="●"/>
            </a:pPr>
            <a:r>
              <a:rPr lang="es" sz="2054"/>
              <a:t>Métodos flexibles de pago</a:t>
            </a:r>
            <a:endParaRPr sz="2054"/>
          </a:p>
          <a:p>
            <a:pPr indent="0" lvl="0" marL="0" rtl="0" algn="l">
              <a:spcBef>
                <a:spcPts val="1200"/>
              </a:spcBef>
              <a:spcAft>
                <a:spcPts val="1200"/>
              </a:spcAft>
              <a:buNone/>
            </a:pPr>
            <a:r>
              <a:t/>
            </a:r>
            <a:endParaRPr/>
          </a:p>
        </p:txBody>
      </p:sp>
      <p:sp>
        <p:nvSpPr>
          <p:cNvPr id="118" name="Google Shape;118;p19"/>
          <p:cNvSpPr/>
          <p:nvPr/>
        </p:nvSpPr>
        <p:spPr>
          <a:xfrm>
            <a:off x="0" y="4562950"/>
            <a:ext cx="9144000" cy="572700"/>
          </a:xfrm>
          <a:prstGeom prst="rect">
            <a:avLst/>
          </a:prstGeom>
          <a:solidFill>
            <a:srgbClr val="F1A0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9" name="Google Shape;119;p19"/>
          <p:cNvPicPr preferRelativeResize="0"/>
          <p:nvPr/>
        </p:nvPicPr>
        <p:blipFill rotWithShape="1">
          <a:blip r:embed="rId3">
            <a:alphaModFix/>
          </a:blip>
          <a:srcRect b="50413" l="30994" r="26629" t="9024"/>
          <a:stretch/>
        </p:blipFill>
        <p:spPr>
          <a:xfrm>
            <a:off x="0" y="0"/>
            <a:ext cx="836800" cy="800975"/>
          </a:xfrm>
          <a:prstGeom prst="rect">
            <a:avLst/>
          </a:prstGeom>
          <a:noFill/>
          <a:ln>
            <a:noFill/>
          </a:ln>
        </p:spPr>
      </p:pic>
      <p:cxnSp>
        <p:nvCxnSpPr>
          <p:cNvPr id="120" name="Google Shape;120;p19"/>
          <p:cNvCxnSpPr/>
          <p:nvPr/>
        </p:nvCxnSpPr>
        <p:spPr>
          <a:xfrm flipH="1" rot="10800000">
            <a:off x="-10800" y="848000"/>
            <a:ext cx="9165600" cy="31500"/>
          </a:xfrm>
          <a:prstGeom prst="straightConnector1">
            <a:avLst/>
          </a:prstGeom>
          <a:noFill/>
          <a:ln cap="flat" cmpd="sng" w="9525">
            <a:solidFill>
              <a:schemeClr val="dk2"/>
            </a:solidFill>
            <a:prstDash val="solid"/>
            <a:round/>
            <a:headEnd len="med" w="med" type="none"/>
            <a:tailEnd len="med" w="med" type="none"/>
          </a:ln>
          <a:effectLst>
            <a:reflection blurRad="0" dir="5400000" dist="38100" endA="0" endPos="30000" fadeDir="5400012" kx="0" rotWithShape="0" algn="bl" stPos="0" sy="-100000" ky="0"/>
          </a:effectLst>
        </p:spPr>
      </p:cxnSp>
      <p:sp>
        <p:nvSpPr>
          <p:cNvPr id="121" name="Google Shape;121;p19"/>
          <p:cNvSpPr txBox="1"/>
          <p:nvPr>
            <p:ph idx="1" type="body"/>
          </p:nvPr>
        </p:nvSpPr>
        <p:spPr>
          <a:xfrm>
            <a:off x="2414992" y="1161800"/>
            <a:ext cx="2055900" cy="310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s"/>
              <a:t>O</a:t>
            </a:r>
            <a:endParaRPr/>
          </a:p>
          <a:p>
            <a:pPr indent="-317500" lvl="0" marL="457200" rtl="0" algn="just">
              <a:spcBef>
                <a:spcPts val="1200"/>
              </a:spcBef>
              <a:spcAft>
                <a:spcPts val="0"/>
              </a:spcAft>
              <a:buSzPts val="1400"/>
              <a:buChar char="●"/>
            </a:pPr>
            <a:r>
              <a:rPr lang="es" sz="1400"/>
              <a:t>Nuevos ingresos para todas las familias</a:t>
            </a:r>
            <a:endParaRPr sz="1400"/>
          </a:p>
          <a:p>
            <a:pPr indent="-317500" lvl="0" marL="457200" rtl="0" algn="just">
              <a:spcBef>
                <a:spcPts val="0"/>
              </a:spcBef>
              <a:spcAft>
                <a:spcPts val="0"/>
              </a:spcAft>
              <a:buSzPts val="1400"/>
              <a:buChar char="●"/>
            </a:pPr>
            <a:r>
              <a:rPr lang="es" sz="1400"/>
              <a:t>Mejorar la calidad de vida de las personas al tener comida casera </a:t>
            </a:r>
            <a:endParaRPr sz="1400"/>
          </a:p>
        </p:txBody>
      </p:sp>
      <p:sp>
        <p:nvSpPr>
          <p:cNvPr id="122" name="Google Shape;122;p19"/>
          <p:cNvSpPr txBox="1"/>
          <p:nvPr>
            <p:ph idx="1" type="body"/>
          </p:nvPr>
        </p:nvSpPr>
        <p:spPr>
          <a:xfrm>
            <a:off x="4647690" y="1161800"/>
            <a:ext cx="2055900" cy="310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s"/>
              <a:t>D</a:t>
            </a:r>
            <a:endParaRPr/>
          </a:p>
          <a:p>
            <a:pPr indent="-317500" lvl="0" marL="457200" rtl="0" algn="just">
              <a:spcBef>
                <a:spcPts val="1200"/>
              </a:spcBef>
              <a:spcAft>
                <a:spcPts val="0"/>
              </a:spcAft>
              <a:buSzPts val="1400"/>
              <a:buChar char="●"/>
            </a:pPr>
            <a:r>
              <a:rPr lang="es" sz="1400"/>
              <a:t>Al igual que todo sistema, puede tener vulnerabilidades y ser propenso a ataques</a:t>
            </a:r>
            <a:endParaRPr sz="1400"/>
          </a:p>
        </p:txBody>
      </p:sp>
      <p:sp>
        <p:nvSpPr>
          <p:cNvPr id="123" name="Google Shape;123;p19"/>
          <p:cNvSpPr txBox="1"/>
          <p:nvPr>
            <p:ph idx="1" type="body"/>
          </p:nvPr>
        </p:nvSpPr>
        <p:spPr>
          <a:xfrm>
            <a:off x="6880378" y="1161800"/>
            <a:ext cx="2055900" cy="310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s"/>
              <a:t>A</a:t>
            </a:r>
            <a:endParaRPr/>
          </a:p>
          <a:p>
            <a:pPr indent="-342900" lvl="0" marL="457200" rtl="0" algn="just">
              <a:spcBef>
                <a:spcPts val="1200"/>
              </a:spcBef>
              <a:spcAft>
                <a:spcPts val="0"/>
              </a:spcAft>
              <a:buSzPts val="1800"/>
              <a:buChar char="●"/>
            </a:pPr>
            <a:r>
              <a:rPr lang="es" sz="1500"/>
              <a:t>Repartidores no tienen un puesto fijo en la empresa.</a:t>
            </a:r>
            <a:endParaRPr/>
          </a:p>
          <a:p>
            <a:pPr indent="0" lvl="0" marL="0" rtl="0" algn="ctr">
              <a:spcBef>
                <a:spcPts val="1200"/>
              </a:spcBef>
              <a:spcAft>
                <a:spcPts val="120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20"/>
          <p:cNvSpPr txBox="1"/>
          <p:nvPr>
            <p:ph type="title"/>
          </p:nvPr>
        </p:nvSpPr>
        <p:spPr>
          <a:xfrm>
            <a:off x="884950" y="145463"/>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latin typeface="Comfortaa"/>
                <a:ea typeface="Comfortaa"/>
                <a:cs typeface="Comfortaa"/>
                <a:sym typeface="Comfortaa"/>
              </a:rPr>
              <a:t>¿Cómo usar </a:t>
            </a:r>
            <a:r>
              <a:rPr lang="es">
                <a:latin typeface="Comfortaa"/>
                <a:ea typeface="Comfortaa"/>
                <a:cs typeface="Comfortaa"/>
                <a:sym typeface="Comfortaa"/>
              </a:rPr>
              <a:t> </a:t>
            </a:r>
            <a:r>
              <a:rPr b="1" lang="es">
                <a:solidFill>
                  <a:srgbClr val="F1A04F"/>
                </a:solidFill>
                <a:latin typeface="Comfortaa"/>
                <a:ea typeface="Comfortaa"/>
                <a:cs typeface="Comfortaa"/>
                <a:sym typeface="Comfortaa"/>
              </a:rPr>
              <a:t>Yummy</a:t>
            </a:r>
            <a:r>
              <a:rPr lang="es">
                <a:latin typeface="Comfortaa"/>
                <a:ea typeface="Comfortaa"/>
                <a:cs typeface="Comfortaa"/>
                <a:sym typeface="Comfortaa"/>
              </a:rPr>
              <a:t>?</a:t>
            </a:r>
            <a:endParaRPr>
              <a:latin typeface="Comfortaa"/>
              <a:ea typeface="Comfortaa"/>
              <a:cs typeface="Comfortaa"/>
              <a:sym typeface="Comfortaa"/>
            </a:endParaRPr>
          </a:p>
        </p:txBody>
      </p:sp>
      <p:sp>
        <p:nvSpPr>
          <p:cNvPr id="129" name="Google Shape;129;p20"/>
          <p:cNvSpPr txBox="1"/>
          <p:nvPr>
            <p:ph idx="1" type="body"/>
          </p:nvPr>
        </p:nvSpPr>
        <p:spPr>
          <a:xfrm>
            <a:off x="172750" y="1009325"/>
            <a:ext cx="5598900" cy="3513900"/>
          </a:xfrm>
          <a:prstGeom prst="rect">
            <a:avLst/>
          </a:prstGeom>
        </p:spPr>
        <p:txBody>
          <a:bodyPr anchorCtr="0" anchor="t" bIns="91425" lIns="91425" spcFirstLastPara="1" rIns="91425" wrap="square" tIns="91425">
            <a:normAutofit fontScale="62500" lnSpcReduction="20000"/>
          </a:bodyPr>
          <a:lstStyle/>
          <a:p>
            <a:pPr indent="0" lvl="0" marL="0" rtl="0" algn="just">
              <a:spcBef>
                <a:spcPts val="0"/>
              </a:spcBef>
              <a:spcAft>
                <a:spcPts val="0"/>
              </a:spcAft>
              <a:buNone/>
            </a:pPr>
            <a:r>
              <a:rPr lang="es" sz="2374">
                <a:latin typeface="Comfortaa"/>
                <a:ea typeface="Comfortaa"/>
                <a:cs typeface="Comfortaa"/>
                <a:sym typeface="Comfortaa"/>
              </a:rPr>
              <a:t>La aplicación está dividida en 3 actores participantes: </a:t>
            </a:r>
            <a:r>
              <a:rPr b="1" lang="es" sz="2374">
                <a:latin typeface="Comfortaa"/>
                <a:ea typeface="Comfortaa"/>
                <a:cs typeface="Comfortaa"/>
                <a:sym typeface="Comfortaa"/>
              </a:rPr>
              <a:t>cliente, dueño del restaurante y repartidor</a:t>
            </a:r>
            <a:r>
              <a:rPr lang="es" sz="2374">
                <a:latin typeface="Comfortaa"/>
                <a:ea typeface="Comfortaa"/>
                <a:cs typeface="Comfortaa"/>
                <a:sym typeface="Comfortaa"/>
              </a:rPr>
              <a:t>. El </a:t>
            </a:r>
            <a:r>
              <a:rPr lang="es" sz="2374">
                <a:solidFill>
                  <a:srgbClr val="F1A04F"/>
                </a:solidFill>
                <a:latin typeface="Comfortaa"/>
                <a:ea typeface="Comfortaa"/>
                <a:cs typeface="Comfortaa"/>
                <a:sym typeface="Comfortaa"/>
              </a:rPr>
              <a:t>cliente</a:t>
            </a:r>
            <a:r>
              <a:rPr lang="es" sz="2374">
                <a:latin typeface="Comfortaa"/>
                <a:ea typeface="Comfortaa"/>
                <a:cs typeface="Comfortaa"/>
                <a:sym typeface="Comfortaa"/>
              </a:rPr>
              <a:t> puede modificar su perfil, ver los restaurantes disponibles, ver pedidos anteriores y pedir ayuda del soporte si es necesario, y pedir los paquetes dados por los restaurantes eligiendo la fecha y el horario en la que se entregarán, también puede elegir un método de pago (efectivo, tarjeta o paypal).</a:t>
            </a:r>
            <a:r>
              <a:rPr lang="es" sz="2374">
                <a:latin typeface="Comfortaa"/>
                <a:ea typeface="Comfortaa"/>
                <a:cs typeface="Comfortaa"/>
                <a:sym typeface="Comfortaa"/>
              </a:rPr>
              <a:t>El dueño del restaurante es el encargado de poner sus paquetes dentro de la aplicación, las imágenes y sus precios correspondientes y finalmente, el repartidor toma órdenes, cambia el estado de la orden (en proceso, en camino y entregada) y las entrega.</a:t>
            </a:r>
            <a:r>
              <a:rPr lang="es" sz="2374">
                <a:latin typeface="Comfortaa"/>
                <a:ea typeface="Comfortaa"/>
                <a:cs typeface="Comfortaa"/>
                <a:sym typeface="Comfortaa"/>
              </a:rPr>
              <a:t> </a:t>
            </a:r>
            <a:endParaRPr sz="2374">
              <a:latin typeface="Comfortaa"/>
              <a:ea typeface="Comfortaa"/>
              <a:cs typeface="Comfortaa"/>
              <a:sym typeface="Comfortaa"/>
            </a:endParaRPr>
          </a:p>
          <a:p>
            <a:pPr indent="0" lvl="0" marL="0" rtl="0" algn="just">
              <a:spcBef>
                <a:spcPts val="1200"/>
              </a:spcBef>
              <a:spcAft>
                <a:spcPts val="1200"/>
              </a:spcAft>
              <a:buNone/>
            </a:pPr>
            <a:r>
              <a:t/>
            </a:r>
            <a:endParaRPr>
              <a:latin typeface="Comfortaa"/>
              <a:ea typeface="Comfortaa"/>
              <a:cs typeface="Comfortaa"/>
              <a:sym typeface="Comfortaa"/>
            </a:endParaRPr>
          </a:p>
        </p:txBody>
      </p:sp>
      <p:sp>
        <p:nvSpPr>
          <p:cNvPr id="130" name="Google Shape;130;p20"/>
          <p:cNvSpPr/>
          <p:nvPr/>
        </p:nvSpPr>
        <p:spPr>
          <a:xfrm>
            <a:off x="0" y="4562950"/>
            <a:ext cx="9144000" cy="572700"/>
          </a:xfrm>
          <a:prstGeom prst="rect">
            <a:avLst/>
          </a:prstGeom>
          <a:solidFill>
            <a:srgbClr val="F1A0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1" name="Google Shape;131;p20"/>
          <p:cNvPicPr preferRelativeResize="0"/>
          <p:nvPr/>
        </p:nvPicPr>
        <p:blipFill rotWithShape="1">
          <a:blip r:embed="rId3">
            <a:alphaModFix/>
          </a:blip>
          <a:srcRect b="50413" l="30994" r="26629" t="9024"/>
          <a:stretch/>
        </p:blipFill>
        <p:spPr>
          <a:xfrm>
            <a:off x="0" y="0"/>
            <a:ext cx="836800" cy="800975"/>
          </a:xfrm>
          <a:prstGeom prst="rect">
            <a:avLst/>
          </a:prstGeom>
          <a:noFill/>
          <a:ln>
            <a:noFill/>
          </a:ln>
        </p:spPr>
      </p:pic>
      <p:cxnSp>
        <p:nvCxnSpPr>
          <p:cNvPr id="132" name="Google Shape;132;p20"/>
          <p:cNvCxnSpPr/>
          <p:nvPr/>
        </p:nvCxnSpPr>
        <p:spPr>
          <a:xfrm flipH="1" rot="10800000">
            <a:off x="-10800" y="848000"/>
            <a:ext cx="9165600" cy="31500"/>
          </a:xfrm>
          <a:prstGeom prst="straightConnector1">
            <a:avLst/>
          </a:prstGeom>
          <a:noFill/>
          <a:ln cap="flat" cmpd="sng" w="9525">
            <a:solidFill>
              <a:schemeClr val="dk2"/>
            </a:solidFill>
            <a:prstDash val="solid"/>
            <a:round/>
            <a:headEnd len="med" w="med" type="none"/>
            <a:tailEnd len="med" w="med" type="none"/>
          </a:ln>
          <a:effectLst>
            <a:reflection blurRad="0" dir="5400000" dist="38100" endA="0" endPos="30000" fadeDir="5400012" kx="0" rotWithShape="0" algn="bl" stPos="0" sy="-100000" ky="0"/>
          </a:effectLst>
        </p:spPr>
      </p:cxnSp>
      <p:pic>
        <p:nvPicPr>
          <p:cNvPr id="133" name="Google Shape;133;p20"/>
          <p:cNvPicPr preferRelativeResize="0"/>
          <p:nvPr/>
        </p:nvPicPr>
        <p:blipFill>
          <a:blip r:embed="rId4">
            <a:alphaModFix/>
          </a:blip>
          <a:stretch>
            <a:fillRect/>
          </a:stretch>
        </p:blipFill>
        <p:spPr>
          <a:xfrm>
            <a:off x="6348100" y="505775"/>
            <a:ext cx="2281873" cy="4057174"/>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21"/>
          <p:cNvSpPr txBox="1"/>
          <p:nvPr>
            <p:ph type="title"/>
          </p:nvPr>
        </p:nvSpPr>
        <p:spPr>
          <a:xfrm>
            <a:off x="884950" y="145463"/>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latin typeface="Comfortaa"/>
                <a:ea typeface="Comfortaa"/>
                <a:cs typeface="Comfortaa"/>
                <a:sym typeface="Comfortaa"/>
              </a:rPr>
              <a:t>¿Cómo usar  </a:t>
            </a:r>
            <a:r>
              <a:rPr b="1" lang="es">
                <a:solidFill>
                  <a:srgbClr val="F1A04F"/>
                </a:solidFill>
                <a:latin typeface="Comfortaa"/>
                <a:ea typeface="Comfortaa"/>
                <a:cs typeface="Comfortaa"/>
                <a:sym typeface="Comfortaa"/>
              </a:rPr>
              <a:t>Yummy</a:t>
            </a:r>
            <a:r>
              <a:rPr lang="es">
                <a:latin typeface="Comfortaa"/>
                <a:ea typeface="Comfortaa"/>
                <a:cs typeface="Comfortaa"/>
                <a:sym typeface="Comfortaa"/>
              </a:rPr>
              <a:t>?</a:t>
            </a:r>
            <a:endParaRPr>
              <a:latin typeface="Comfortaa"/>
              <a:ea typeface="Comfortaa"/>
              <a:cs typeface="Comfortaa"/>
              <a:sym typeface="Comfortaa"/>
            </a:endParaRPr>
          </a:p>
        </p:txBody>
      </p:sp>
      <p:sp>
        <p:nvSpPr>
          <p:cNvPr id="139" name="Google Shape;139;p21"/>
          <p:cNvSpPr txBox="1"/>
          <p:nvPr>
            <p:ph idx="1" type="body"/>
          </p:nvPr>
        </p:nvSpPr>
        <p:spPr>
          <a:xfrm>
            <a:off x="172750" y="1009325"/>
            <a:ext cx="2709300" cy="3513900"/>
          </a:xfrm>
          <a:prstGeom prst="rect">
            <a:avLst/>
          </a:prstGeom>
        </p:spPr>
        <p:txBody>
          <a:bodyPr anchorCtr="0" anchor="t" bIns="91425" lIns="91425" spcFirstLastPara="1" rIns="91425" wrap="square" tIns="91425">
            <a:normAutofit lnSpcReduction="10000"/>
          </a:bodyPr>
          <a:lstStyle/>
          <a:p>
            <a:pPr indent="0" lvl="0" marL="0" rtl="0" algn="just">
              <a:spcBef>
                <a:spcPts val="0"/>
              </a:spcBef>
              <a:spcAft>
                <a:spcPts val="0"/>
              </a:spcAft>
              <a:buNone/>
            </a:pPr>
            <a:r>
              <a:rPr lang="es" sz="1458">
                <a:latin typeface="Comfortaa"/>
                <a:ea typeface="Comfortaa"/>
                <a:cs typeface="Comfortaa"/>
                <a:sym typeface="Comfortaa"/>
              </a:rPr>
              <a:t>El </a:t>
            </a:r>
            <a:r>
              <a:rPr b="1" lang="es" sz="1458">
                <a:latin typeface="Comfortaa"/>
                <a:ea typeface="Comfortaa"/>
                <a:cs typeface="Comfortaa"/>
                <a:sym typeface="Comfortaa"/>
              </a:rPr>
              <a:t>dueño</a:t>
            </a:r>
            <a:r>
              <a:rPr lang="es" sz="1458">
                <a:latin typeface="Comfortaa"/>
                <a:ea typeface="Comfortaa"/>
                <a:cs typeface="Comfortaa"/>
                <a:sym typeface="Comfortaa"/>
              </a:rPr>
              <a:t> del restaurante es el encargado de poner sus paquetes dentro de la aplicación, las imágenes y sus precios correspondientes. </a:t>
            </a:r>
            <a:endParaRPr sz="1458">
              <a:latin typeface="Comfortaa"/>
              <a:ea typeface="Comfortaa"/>
              <a:cs typeface="Comfortaa"/>
              <a:sym typeface="Comfortaa"/>
            </a:endParaRPr>
          </a:p>
          <a:p>
            <a:pPr indent="0" lvl="0" marL="0" rtl="0" algn="just">
              <a:spcBef>
                <a:spcPts val="1200"/>
              </a:spcBef>
              <a:spcAft>
                <a:spcPts val="0"/>
              </a:spcAft>
              <a:buNone/>
            </a:pPr>
            <a:r>
              <a:rPr lang="es" sz="1458">
                <a:latin typeface="Comfortaa"/>
                <a:ea typeface="Comfortaa"/>
                <a:cs typeface="Comfortaa"/>
                <a:sym typeface="Comfortaa"/>
              </a:rPr>
              <a:t>El </a:t>
            </a:r>
            <a:r>
              <a:rPr b="1" lang="es" sz="1458">
                <a:latin typeface="Comfortaa"/>
                <a:ea typeface="Comfortaa"/>
                <a:cs typeface="Comfortaa"/>
                <a:sym typeface="Comfortaa"/>
              </a:rPr>
              <a:t>repartidor</a:t>
            </a:r>
            <a:r>
              <a:rPr lang="es" sz="1458">
                <a:latin typeface="Comfortaa"/>
                <a:ea typeface="Comfortaa"/>
                <a:cs typeface="Comfortaa"/>
                <a:sym typeface="Comfortaa"/>
              </a:rPr>
              <a:t> toma órdenes, cambia el estado de la orden (en proceso, en camino y entregada) y las entrega. </a:t>
            </a:r>
            <a:endParaRPr sz="1458">
              <a:latin typeface="Comfortaa"/>
              <a:ea typeface="Comfortaa"/>
              <a:cs typeface="Comfortaa"/>
              <a:sym typeface="Comfortaa"/>
            </a:endParaRPr>
          </a:p>
          <a:p>
            <a:pPr indent="0" lvl="0" marL="0" rtl="0" algn="just">
              <a:spcBef>
                <a:spcPts val="1200"/>
              </a:spcBef>
              <a:spcAft>
                <a:spcPts val="1200"/>
              </a:spcAft>
              <a:buNone/>
            </a:pPr>
            <a:r>
              <a:t/>
            </a:r>
            <a:endParaRPr>
              <a:latin typeface="Comfortaa"/>
              <a:ea typeface="Comfortaa"/>
              <a:cs typeface="Comfortaa"/>
              <a:sym typeface="Comfortaa"/>
            </a:endParaRPr>
          </a:p>
        </p:txBody>
      </p:sp>
      <p:sp>
        <p:nvSpPr>
          <p:cNvPr id="140" name="Google Shape;140;p21"/>
          <p:cNvSpPr/>
          <p:nvPr/>
        </p:nvSpPr>
        <p:spPr>
          <a:xfrm>
            <a:off x="0" y="4562950"/>
            <a:ext cx="9144000" cy="572700"/>
          </a:xfrm>
          <a:prstGeom prst="rect">
            <a:avLst/>
          </a:prstGeom>
          <a:solidFill>
            <a:srgbClr val="F1A0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1" name="Google Shape;141;p21"/>
          <p:cNvPicPr preferRelativeResize="0"/>
          <p:nvPr/>
        </p:nvPicPr>
        <p:blipFill rotWithShape="1">
          <a:blip r:embed="rId3">
            <a:alphaModFix/>
          </a:blip>
          <a:srcRect b="50413" l="30994" r="26629" t="9024"/>
          <a:stretch/>
        </p:blipFill>
        <p:spPr>
          <a:xfrm>
            <a:off x="0" y="0"/>
            <a:ext cx="836800" cy="800975"/>
          </a:xfrm>
          <a:prstGeom prst="rect">
            <a:avLst/>
          </a:prstGeom>
          <a:noFill/>
          <a:ln>
            <a:noFill/>
          </a:ln>
        </p:spPr>
      </p:pic>
      <p:cxnSp>
        <p:nvCxnSpPr>
          <p:cNvPr id="142" name="Google Shape;142;p21"/>
          <p:cNvCxnSpPr/>
          <p:nvPr/>
        </p:nvCxnSpPr>
        <p:spPr>
          <a:xfrm flipH="1" rot="10800000">
            <a:off x="-10800" y="848000"/>
            <a:ext cx="9165600" cy="31500"/>
          </a:xfrm>
          <a:prstGeom prst="straightConnector1">
            <a:avLst/>
          </a:prstGeom>
          <a:noFill/>
          <a:ln cap="flat" cmpd="sng" w="9525">
            <a:solidFill>
              <a:schemeClr val="dk2"/>
            </a:solidFill>
            <a:prstDash val="solid"/>
            <a:round/>
            <a:headEnd len="med" w="med" type="none"/>
            <a:tailEnd len="med" w="med" type="none"/>
          </a:ln>
          <a:effectLst>
            <a:reflection blurRad="0" dir="5400000" dist="38100" endA="0" endPos="30000" fadeDir="5400012" kx="0" rotWithShape="0" algn="bl" stPos="0" sy="-100000" ky="0"/>
          </a:effectLst>
        </p:spPr>
      </p:cxnSp>
      <p:pic>
        <p:nvPicPr>
          <p:cNvPr id="143" name="Google Shape;143;p21"/>
          <p:cNvPicPr preferRelativeResize="0"/>
          <p:nvPr/>
        </p:nvPicPr>
        <p:blipFill>
          <a:blip r:embed="rId4">
            <a:alphaModFix/>
          </a:blip>
          <a:stretch>
            <a:fillRect/>
          </a:stretch>
        </p:blipFill>
        <p:spPr>
          <a:xfrm>
            <a:off x="3034450" y="951238"/>
            <a:ext cx="1900252" cy="3378649"/>
          </a:xfrm>
          <a:prstGeom prst="rect">
            <a:avLst/>
          </a:prstGeom>
          <a:noFill/>
          <a:ln cap="flat" cmpd="sng" w="9525">
            <a:solidFill>
              <a:schemeClr val="dk2"/>
            </a:solidFill>
            <a:prstDash val="solid"/>
            <a:round/>
            <a:headEnd len="sm" w="sm" type="none"/>
            <a:tailEnd len="sm" w="sm" type="none"/>
          </a:ln>
        </p:spPr>
      </p:pic>
      <p:pic>
        <p:nvPicPr>
          <p:cNvPr id="144" name="Google Shape;144;p21"/>
          <p:cNvPicPr preferRelativeResize="0"/>
          <p:nvPr/>
        </p:nvPicPr>
        <p:blipFill>
          <a:blip r:embed="rId5">
            <a:alphaModFix/>
          </a:blip>
          <a:stretch>
            <a:fillRect/>
          </a:stretch>
        </p:blipFill>
        <p:spPr>
          <a:xfrm>
            <a:off x="5110665" y="951238"/>
            <a:ext cx="1900253" cy="3378649"/>
          </a:xfrm>
          <a:prstGeom prst="rect">
            <a:avLst/>
          </a:prstGeom>
          <a:noFill/>
          <a:ln cap="flat" cmpd="sng" w="9525">
            <a:solidFill>
              <a:schemeClr val="dk2"/>
            </a:solidFill>
            <a:prstDash val="solid"/>
            <a:round/>
            <a:headEnd len="sm" w="sm" type="none"/>
            <a:tailEnd len="sm" w="sm" type="none"/>
          </a:ln>
        </p:spPr>
      </p:pic>
      <p:pic>
        <p:nvPicPr>
          <p:cNvPr id="145" name="Google Shape;145;p21"/>
          <p:cNvPicPr preferRelativeResize="0"/>
          <p:nvPr/>
        </p:nvPicPr>
        <p:blipFill>
          <a:blip r:embed="rId6">
            <a:alphaModFix/>
          </a:blip>
          <a:stretch>
            <a:fillRect/>
          </a:stretch>
        </p:blipFill>
        <p:spPr>
          <a:xfrm>
            <a:off x="7186880" y="925463"/>
            <a:ext cx="1851845" cy="3292580"/>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